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72" r:id="rId9"/>
    <p:sldId id="263" r:id="rId10"/>
    <p:sldId id="264" r:id="rId11"/>
    <p:sldId id="265" r:id="rId12"/>
    <p:sldId id="268" r:id="rId13"/>
    <p:sldId id="267" r:id="rId14"/>
    <p:sldId id="269" r:id="rId15"/>
    <p:sldId id="266" r:id="rId16"/>
    <p:sldId id="271" r:id="rId17"/>
    <p:sldId id="270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E48D830-1163-4890-939C-8DFEF929FF1D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72"/>
            <p14:sldId id="263"/>
            <p14:sldId id="264"/>
            <p14:sldId id="265"/>
            <p14:sldId id="268"/>
            <p14:sldId id="267"/>
            <p14:sldId id="269"/>
            <p14:sldId id="266"/>
            <p14:sldId id="271"/>
            <p14:sldId id="270"/>
            <p14:sldId id="273"/>
            <p14:sldId id="274"/>
            <p14:sldId id="275"/>
            <p14:sldId id="276"/>
            <p14:sldId id="278"/>
            <p14:sldId id="277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023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02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751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6431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5940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62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135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901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817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878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84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665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46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178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195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00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54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CFC3C-9D86-4992-A5EF-15331E84F684}" type="datetimeFigureOut">
              <a:rPr lang="ru-RU" smtClean="0"/>
              <a:t>02.07.2025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E5CD-C708-4928-ACE0-C0900C0B86F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43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8F2CF-A8B9-24CE-B72E-F30A32014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Science Data lab 2025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40F159-17C7-D4B4-690A-86371B125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524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CFA21-888A-86CD-2E83-09BAC4C5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/>
          <a:lstStyle/>
          <a:p>
            <a:r>
              <a:rPr lang="ru-RU" dirty="0"/>
              <a:t>Пространственное разрешение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E972C5-81DD-5B10-B414-B0135B784C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-1983" b="1420"/>
          <a:stretch/>
        </p:blipFill>
        <p:spPr>
          <a:xfrm>
            <a:off x="681038" y="522287"/>
            <a:ext cx="10821987" cy="4175126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CE0D4981-E8E8-49C8-CB26-7F2734748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5516563"/>
            <a:ext cx="11151524" cy="819150"/>
          </a:xfrm>
        </p:spPr>
        <p:txBody>
          <a:bodyPr>
            <a:normAutofit/>
          </a:bodyPr>
          <a:lstStyle/>
          <a:p>
            <a:r>
              <a:rPr lang="ru-RU" sz="2400" dirty="0"/>
              <a:t>это размер минимально различимого объекта (пикселя), который фиксируется в растровом изображении. </a:t>
            </a:r>
          </a:p>
        </p:txBody>
      </p:sp>
    </p:spTree>
    <p:extLst>
      <p:ext uri="{BB962C8B-B14F-4D97-AF65-F5344CB8AC3E}">
        <p14:creationId xmlns:p14="http://schemas.microsoft.com/office/powerpoint/2010/main" val="40352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075C219-7AA0-B89E-15B5-8D11A4F4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ru-RU" dirty="0"/>
              <a:t>Пространственное разрешение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0F257A2-D34D-275D-6E02-186D4999B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ru-RU" dirty="0"/>
              <a:t>Сверхвысокое (менее 1 м.) 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ru-RU" dirty="0"/>
              <a:t>	используется для детального картографирования. </a:t>
            </a:r>
          </a:p>
          <a:p>
            <a:r>
              <a:rPr lang="ru-RU" dirty="0"/>
              <a:t>Высокое (1-10 м.)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ru-RU" dirty="0"/>
              <a:t>	применяется в точном земледелии. </a:t>
            </a:r>
          </a:p>
          <a:p>
            <a:r>
              <a:rPr lang="ru-RU" dirty="0"/>
              <a:t>Среднее и низкое </a:t>
            </a:r>
          </a:p>
          <a:p>
            <a:pPr marL="0" indent="0">
              <a:buNone/>
            </a:pPr>
            <a:r>
              <a:rPr lang="ru-RU" dirty="0"/>
              <a:t>	используются для мониторинга земельных ресурсов на региональном уровне и исследования климата.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207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49831-1D60-B57A-9F73-476C5506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5359"/>
            <a:ext cx="8610600" cy="1293812"/>
          </a:xfrm>
        </p:spPr>
        <p:txBody>
          <a:bodyPr/>
          <a:lstStyle/>
          <a:p>
            <a:r>
              <a:rPr lang="ru-RU" dirty="0"/>
              <a:t>Спектральное разрешение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3E4349-A993-249D-67FF-24742871C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9171"/>
            <a:ext cx="10820400" cy="45390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Это характеристика, описывающая способность сенсора различать отдельные диапазоны электромагнитного спектра.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Чем выше спектральное разрешение, тем больше спектральных каналов доступно для анализа.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Спектральное разрешение может быть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панхроматическим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мультиспектральным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гиперспектральным</a:t>
            </a:r>
          </a:p>
        </p:txBody>
      </p:sp>
    </p:spTree>
    <p:extLst>
      <p:ext uri="{BB962C8B-B14F-4D97-AF65-F5344CB8AC3E}">
        <p14:creationId xmlns:p14="http://schemas.microsoft.com/office/powerpoint/2010/main" val="168707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49831-1D60-B57A-9F73-476C5506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31326"/>
            <a:ext cx="8610600" cy="1293812"/>
          </a:xfrm>
        </p:spPr>
        <p:txBody>
          <a:bodyPr/>
          <a:lstStyle/>
          <a:p>
            <a:r>
              <a:rPr lang="ru-RU" dirty="0"/>
              <a:t>Спектральное разрешение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C068607F-988A-1542-53CA-742A37A0A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r="1945"/>
          <a:stretch/>
        </p:blipFill>
        <p:spPr bwMode="auto">
          <a:xfrm>
            <a:off x="297873" y="1348357"/>
            <a:ext cx="7215209" cy="51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2CC62F2-D8EB-E4F1-DC44-B0D93E4F6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290885"/>
              </p:ext>
            </p:extLst>
          </p:nvPr>
        </p:nvGraphicFramePr>
        <p:xfrm>
          <a:off x="7792806" y="2416260"/>
          <a:ext cx="4209804" cy="237768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294977">
                  <a:extLst>
                    <a:ext uri="{9D8B030D-6E8A-4147-A177-3AD203B41FA5}">
                      <a16:colId xmlns:a16="http://schemas.microsoft.com/office/drawing/2014/main" val="3117057038"/>
                    </a:ext>
                  </a:extLst>
                </a:gridCol>
                <a:gridCol w="1084130">
                  <a:extLst>
                    <a:ext uri="{9D8B030D-6E8A-4147-A177-3AD203B41FA5}">
                      <a16:colId xmlns:a16="http://schemas.microsoft.com/office/drawing/2014/main" val="755422359"/>
                    </a:ext>
                  </a:extLst>
                </a:gridCol>
                <a:gridCol w="830697">
                  <a:extLst>
                    <a:ext uri="{9D8B030D-6E8A-4147-A177-3AD203B41FA5}">
                      <a16:colId xmlns:a16="http://schemas.microsoft.com/office/drawing/2014/main" val="1603159060"/>
                    </a:ext>
                  </a:extLst>
                </a:gridCol>
              </a:tblGrid>
              <a:tr h="42676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50" u="none" strike="noStrike" dirty="0">
                          <a:effectLst/>
                        </a:rPr>
                        <a:t>Каналы</a:t>
                      </a:r>
                      <a:endParaRPr lang="ru-RU" sz="9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50" u="none" strike="noStrike" dirty="0">
                          <a:effectLst/>
                        </a:rPr>
                        <a:t>Длина волны (мкм)</a:t>
                      </a:r>
                      <a:endParaRPr lang="ru-RU" sz="9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50" u="none" strike="noStrike" dirty="0">
                          <a:effectLst/>
                        </a:rPr>
                        <a:t>Разрешение (м)</a:t>
                      </a:r>
                      <a:endParaRPr lang="ru-RU" sz="9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259378"/>
                  </a:ext>
                </a:extLst>
              </a:tr>
              <a:tr h="243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1 - Blue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b"/>
                      <a:r>
                        <a:rPr lang="ru-RU" sz="900" u="none" strike="noStrike" dirty="0">
                          <a:effectLst/>
                        </a:rPr>
                        <a:t>0.45-0.52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30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1089564"/>
                  </a:ext>
                </a:extLst>
              </a:tr>
              <a:tr h="243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2 - Green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0.52-0.60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30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0329996"/>
                  </a:ext>
                </a:extLst>
              </a:tr>
              <a:tr h="24386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3 - 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900" u="none" strike="noStrike" dirty="0">
                          <a:effectLst/>
                        </a:rPr>
                        <a:t>0.63-0.69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u="none" strike="noStrike" dirty="0">
                          <a:effectLst/>
                        </a:rPr>
                        <a:t>30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622991"/>
                  </a:ext>
                </a:extLst>
              </a:tr>
              <a:tr h="243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4 - Near Infrared (NIR)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0.77-0.90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30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0336911"/>
                  </a:ext>
                </a:extLst>
              </a:tr>
              <a:tr h="243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5 - Shortwave Infrared (SW1R)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1.55-1.75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30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8683239"/>
                  </a:ext>
                </a:extLst>
              </a:tr>
              <a:tr h="243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6 - Thermal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10.40-12.50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60 * (30)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656659"/>
                  </a:ext>
                </a:extLst>
              </a:tr>
              <a:tr h="243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7 - Shortwave Infrared (SWIR)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2.09-2.35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>
                          <a:effectLst/>
                        </a:rPr>
                        <a:t>30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107626"/>
                  </a:ext>
                </a:extLst>
              </a:tr>
              <a:tr h="24386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8 - Panchromatic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u="none" strike="noStrike" dirty="0">
                          <a:effectLst/>
                        </a:rPr>
                        <a:t>.52-.90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900" u="none" strike="noStrike" dirty="0">
                          <a:effectLst/>
                        </a:rPr>
                        <a:t>15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7770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60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9616-2AC4-9BE1-3C1E-C3E79A6A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ru-RU" dirty="0"/>
              <a:t>Временное разрешение 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148FD2-C487-EFED-A1E6-1DE7A6ADE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3925"/>
            <a:ext cx="7196051" cy="425675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-RU" dirty="0"/>
              <a:t>Показывает, как часто проводится повторная съёмка определенного участка поверхности Земли.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ru-RU" dirty="0"/>
              <a:t>Данная характеристика имеет большое значение в исследованиях временных рядов, составления композитных изображений территорий, при мониторинге вырубки лесов и природных явлений (наводнений и т.п.). </a:t>
            </a:r>
          </a:p>
          <a:p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E7764BC6-7D38-6231-2865-72C0CBF6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335926"/>
              </p:ext>
            </p:extLst>
          </p:nvPr>
        </p:nvGraphicFramePr>
        <p:xfrm>
          <a:off x="7881851" y="3063854"/>
          <a:ext cx="362434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418">
                  <a:extLst>
                    <a:ext uri="{9D8B030D-6E8A-4147-A177-3AD203B41FA5}">
                      <a16:colId xmlns:a16="http://schemas.microsoft.com/office/drawing/2014/main" val="491678852"/>
                    </a:ext>
                  </a:extLst>
                </a:gridCol>
                <a:gridCol w="2044931">
                  <a:extLst>
                    <a:ext uri="{9D8B030D-6E8A-4147-A177-3AD203B41FA5}">
                      <a16:colId xmlns:a16="http://schemas.microsoft.com/office/drawing/2014/main" val="3201142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Спутник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Периодичность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7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Landsat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7, 8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дней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179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Sentinel-2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дней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8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MODIS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 день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712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50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80D44816-2746-641C-33C2-9CAE13E64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5" b="1"/>
          <a:stretch/>
        </p:blipFill>
        <p:spPr bwMode="auto">
          <a:xfrm>
            <a:off x="0" y="1410494"/>
            <a:ext cx="8234040" cy="489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A73DA-5CF6-947F-E7B3-5EE368D6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226" y="298075"/>
            <a:ext cx="8610600" cy="1293812"/>
          </a:xfrm>
        </p:spPr>
        <p:txBody>
          <a:bodyPr/>
          <a:lstStyle/>
          <a:p>
            <a:r>
              <a:rPr lang="ru-RU" dirty="0"/>
              <a:t>Радиометрическое разрешение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4D4921-4AB7-E30C-6E4A-8090B4790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54" y="1928553"/>
            <a:ext cx="3424843" cy="4289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Количество различных интенсивностей излучения, которые сенсор способен различать. </a:t>
            </a:r>
          </a:p>
          <a:p>
            <a:pPr marL="0" indent="0">
              <a:buNone/>
            </a:pPr>
            <a:r>
              <a:rPr lang="ru-RU" dirty="0"/>
              <a:t>Обычно это значение варьируется от 8 до 14 бит, что соответствует 256 уровням градации серого и до 16384 интенсивностей или оттенков цвета в каждом диапазоне.</a:t>
            </a:r>
          </a:p>
        </p:txBody>
      </p:sp>
    </p:spTree>
    <p:extLst>
      <p:ext uri="{BB962C8B-B14F-4D97-AF65-F5344CB8AC3E}">
        <p14:creationId xmlns:p14="http://schemas.microsoft.com/office/powerpoint/2010/main" val="4142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2743BAD-0EE7-47E4-2C7B-1F90F950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Уровни обработки 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CC4825-ECE4-01B7-3CA0-D2CA255FF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106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53CB00B-F731-14B9-3DD5-A4AE47B8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Уровни обработки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68BEF6-F063-59F9-0675-74ED5DA59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1"/>
            <a:ext cx="5133109" cy="416083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ru-RU" dirty="0"/>
              <a:t>Данные, полученные через пассивное и активное ДЗЗ спутниковыми аппаратами, также дополнительно обрабатываются.</a:t>
            </a:r>
          </a:p>
          <a:p>
            <a:pPr marL="0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/>
              <a:t>C</a:t>
            </a:r>
            <a:r>
              <a:rPr lang="ru-RU"/>
              <a:t>игнал</a:t>
            </a:r>
            <a:r>
              <a:rPr lang="ru-RU" dirty="0"/>
              <a:t> преобразуется в значения количества отраженного света, из которых формируется растр.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84CC2C-1AD1-209B-747B-CE152B603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496" y="1760696"/>
            <a:ext cx="3731895" cy="4890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23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4EF12-076B-CC30-F99B-03F37089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78" y="763588"/>
            <a:ext cx="10475422" cy="1293812"/>
          </a:xfrm>
        </p:spPr>
        <p:txBody>
          <a:bodyPr>
            <a:noAutofit/>
          </a:bodyPr>
          <a:lstStyle/>
          <a:p>
            <a:r>
              <a:rPr lang="ru-RU" sz="2400" dirty="0"/>
              <a:t>Пример снимка </a:t>
            </a:r>
            <a:r>
              <a:rPr lang="en-US" sz="2400" dirty="0"/>
              <a:t>Landsat</a:t>
            </a:r>
            <a:r>
              <a:rPr lang="ru-RU" sz="2400" dirty="0"/>
              <a:t> </a:t>
            </a:r>
            <a:br>
              <a:rPr lang="ru-RU" sz="2400" dirty="0"/>
            </a:br>
            <a:r>
              <a:rPr lang="ru-RU" sz="2400" dirty="0"/>
              <a:t>после радиометрической и атмосферной коррекции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C952E31-6C8E-3DD1-0CD9-913B7564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F9A8A-AFA8-43C5-6BCC-16AAAD00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14" y="2456777"/>
            <a:ext cx="10654986" cy="38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83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25494B9-FC94-43C7-2052-544EF84E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/>
          <a:lstStyle/>
          <a:p>
            <a:r>
              <a:rPr lang="ru-RU" dirty="0"/>
              <a:t>Актуальность применения машинного обучения в ДЗЗ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6E565CF-7703-93CD-782D-CA8CB02E3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88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15F1E65-8F9D-9738-24DC-7D32075F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применения Дистанционного зондирования Земли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A2AAF8-F9DA-DA7D-433C-4E995DF68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4912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F1155597-0704-08CB-9DE7-D47AB88D8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96291"/>
            <a:ext cx="10820400" cy="4954385"/>
          </a:xfrm>
        </p:spPr>
        <p:txBody>
          <a:bodyPr>
            <a:normAutofit/>
          </a:bodyPr>
          <a:lstStyle/>
          <a:p>
            <a:r>
              <a:rPr lang="ru-RU" dirty="0"/>
              <a:t>Применение машинного обучения является важным направлением, позволяющим извлекать ценную информацию из данных ДЗЗ. </a:t>
            </a:r>
          </a:p>
          <a:p>
            <a:endParaRPr lang="ru-RU" dirty="0"/>
          </a:p>
          <a:p>
            <a:r>
              <a:rPr lang="ru-RU" dirty="0"/>
              <a:t>Используются при решении различных задач и позволяют </a:t>
            </a:r>
          </a:p>
          <a:p>
            <a:pPr lvl="1"/>
            <a:r>
              <a:rPr lang="ru-RU" dirty="0"/>
              <a:t>классифицировать поверхность, </a:t>
            </a:r>
          </a:p>
          <a:p>
            <a:pPr lvl="1"/>
            <a:r>
              <a:rPr lang="ru-RU" dirty="0"/>
              <a:t>создавать модели для экстраполяции найденных закономерностей на большие территории, </a:t>
            </a:r>
          </a:p>
          <a:p>
            <a:pPr lvl="1"/>
            <a:r>
              <a:rPr lang="ru-RU" dirty="0"/>
              <a:t>анализировать неструктурированные массивы информации </a:t>
            </a:r>
          </a:p>
          <a:p>
            <a:pPr lvl="1"/>
            <a:r>
              <a:rPr lang="ru-RU" dirty="0"/>
              <a:t>управлять процессом мониторинга и планированием ДЗЗ. </a:t>
            </a:r>
          </a:p>
          <a:p>
            <a:pPr marL="457200" lvl="1" indent="0">
              <a:buNone/>
            </a:pPr>
            <a:endParaRPr lang="ru-RU" dirty="0"/>
          </a:p>
          <a:p>
            <a:r>
              <a:rPr lang="ru-RU" dirty="0"/>
              <a:t>Вместе эти методы обеспечивают обработку больших объемов спутниковых данных, улучшают и автоматизируют мониторинг окружающей среды, управление ресурсами и прогнозирование природных явлений. </a:t>
            </a:r>
          </a:p>
        </p:txBody>
      </p:sp>
    </p:spTree>
    <p:extLst>
      <p:ext uri="{BB962C8B-B14F-4D97-AF65-F5344CB8AC3E}">
        <p14:creationId xmlns:p14="http://schemas.microsoft.com/office/powerpoint/2010/main" val="149756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017B6DE-B0B5-7CEE-304B-B4E834ED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80161"/>
            <a:ext cx="10820400" cy="493807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dirty="0"/>
              <a:t>В горной промышленности ДЗЗ и модели машинного обучения могут использоваться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для прогнозирования восстановления растительности на территории горных работ,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для выявления незаконной выработки,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для выделения границ объектов горнопромышленного комплекса.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endParaRPr lang="ru-RU" dirty="0"/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dirty="0"/>
              <a:t>Модели машинного обучения выступают в роли инструмента для автоматизации рутинных задач 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b="1" dirty="0"/>
              <a:t>классификация</a:t>
            </a:r>
            <a:r>
              <a:rPr lang="ru-RU" dirty="0"/>
              <a:t> типов поверхности (лес, земля, здание и т.д.)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b="1" dirty="0"/>
              <a:t>сегментация </a:t>
            </a:r>
            <a:r>
              <a:rPr lang="ru-RU" dirty="0"/>
              <a:t>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1873046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74224-F540-3281-FB2C-AF1335F2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ru-RU" dirty="0"/>
              <a:t>Пример классификации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A42FA9-E1F7-324B-A3B1-35E950CE9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062" y="2057400"/>
            <a:ext cx="8073753" cy="43648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2C16CE-6CE1-A17D-13E2-3B86F9F63B80}"/>
              </a:ext>
            </a:extLst>
          </p:cNvPr>
          <p:cNvSpPr txBox="1"/>
          <p:nvPr/>
        </p:nvSpPr>
        <p:spPr>
          <a:xfrm>
            <a:off x="9027623" y="3042458"/>
            <a:ext cx="3164377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Определяем к какому классу относится объект на изображении</a:t>
            </a:r>
          </a:p>
        </p:txBody>
      </p:sp>
    </p:spTree>
    <p:extLst>
      <p:ext uri="{BB962C8B-B14F-4D97-AF65-F5344CB8AC3E}">
        <p14:creationId xmlns:p14="http://schemas.microsoft.com/office/powerpoint/2010/main" val="369075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C7154-DBFC-D4E5-2962-AB0B4413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ru-RU" dirty="0"/>
              <a:t>Пример сегментации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CE214B-CBE6-2778-29C3-AB850BBD6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785" y="2179091"/>
            <a:ext cx="6554115" cy="39153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6F5596-FE0D-ECD7-C376-E6F6A4E8DF18}"/>
              </a:ext>
            </a:extLst>
          </p:cNvPr>
          <p:cNvSpPr txBox="1"/>
          <p:nvPr/>
        </p:nvSpPr>
        <p:spPr>
          <a:xfrm>
            <a:off x="8341823" y="2726574"/>
            <a:ext cx="3164377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Определение границ объектов и нанесение их на снимок</a:t>
            </a:r>
          </a:p>
        </p:txBody>
      </p:sp>
    </p:spTree>
    <p:extLst>
      <p:ext uri="{BB962C8B-B14F-4D97-AF65-F5344CB8AC3E}">
        <p14:creationId xmlns:p14="http://schemas.microsoft.com/office/powerpoint/2010/main" val="230104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C7154-DBFC-D4E5-2962-AB0B4413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762" y="422046"/>
            <a:ext cx="8610600" cy="1293028"/>
          </a:xfrm>
        </p:spPr>
        <p:txBody>
          <a:bodyPr/>
          <a:lstStyle/>
          <a:p>
            <a:r>
              <a:rPr lang="ru-RU" dirty="0"/>
              <a:t>Пример задач сегментации в горной промышленности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F5596-FE0D-ECD7-C376-E6F6A4E8DF18}"/>
              </a:ext>
            </a:extLst>
          </p:cNvPr>
          <p:cNvSpPr txBox="1"/>
          <p:nvPr/>
        </p:nvSpPr>
        <p:spPr>
          <a:xfrm>
            <a:off x="214919" y="5709507"/>
            <a:ext cx="3652232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Определение границ дражных отвалов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E47E23-979F-07B3-8361-2B2213B6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3181350" cy="3543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C1A2E2-B81A-1A39-C0F2-71E3BCB29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7"/>
          <a:stretch/>
        </p:blipFill>
        <p:spPr bwMode="auto">
          <a:xfrm>
            <a:off x="3218758" y="2490853"/>
            <a:ext cx="3096895" cy="34874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5CC863-AD4B-FDE2-DF33-A613DAE62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711" y="2057401"/>
            <a:ext cx="5337175" cy="22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A9569A-776C-876B-69B5-6DCE71E983BE}"/>
              </a:ext>
            </a:extLst>
          </p:cNvPr>
          <p:cNvSpPr txBox="1"/>
          <p:nvPr/>
        </p:nvSpPr>
        <p:spPr>
          <a:xfrm>
            <a:off x="6870990" y="4318002"/>
            <a:ext cx="4635210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/>
            </a:lvl1pPr>
          </a:lstStyle>
          <a:p>
            <a:pPr algn="r"/>
            <a:r>
              <a:rPr lang="ru-RU" sz="1800" dirty="0"/>
              <a:t>Пример исследования растительности с помощью вегетационных индексов на территориях с дражными отвалами</a:t>
            </a:r>
          </a:p>
        </p:txBody>
      </p:sp>
    </p:spTree>
    <p:extLst>
      <p:ext uri="{BB962C8B-B14F-4D97-AF65-F5344CB8AC3E}">
        <p14:creationId xmlns:p14="http://schemas.microsoft.com/office/powerpoint/2010/main" val="3703928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DA429FC-BD2E-04C0-DD5C-0E5945F3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хакатона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97B8D41-758E-EF35-ECC9-A5498074C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78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3479B1A-75E5-6DC1-FC82-A42FF9B8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29" y="0"/>
            <a:ext cx="8610600" cy="1293812"/>
          </a:xfrm>
        </p:spPr>
        <p:txBody>
          <a:bodyPr/>
          <a:lstStyle/>
          <a:p>
            <a:r>
              <a:rPr lang="ru-RU" dirty="0"/>
              <a:t>Постановка задачи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933E9D2-715B-F078-CBF0-FDD919A3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1097280"/>
            <a:ext cx="11654444" cy="55362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Цель: </a:t>
            </a:r>
            <a:r>
              <a:rPr lang="ru-RU" dirty="0"/>
              <a:t>Сегментация объектов, расположенных на территории горнопромышленного комплекса в ДФО на основе спутниковых снимков </a:t>
            </a:r>
            <a:r>
              <a:rPr lang="en-US" dirty="0"/>
              <a:t>Sentinel</a:t>
            </a:r>
            <a:r>
              <a:rPr lang="ru-RU" dirty="0"/>
              <a:t>-2.</a:t>
            </a:r>
          </a:p>
          <a:p>
            <a:pPr>
              <a:lnSpc>
                <a:spcPct val="100000"/>
              </a:lnSpc>
            </a:pPr>
            <a:r>
              <a:rPr lang="ru-RU" dirty="0"/>
              <a:t>Требуется написать программу на языке </a:t>
            </a:r>
            <a:r>
              <a:rPr lang="en-US" dirty="0"/>
              <a:t>Python</a:t>
            </a:r>
            <a:r>
              <a:rPr lang="ru-RU" dirty="0"/>
              <a:t>, в которой проводится подготовка данных и обучение выбранной модели нейронной сети. </a:t>
            </a:r>
          </a:p>
          <a:p>
            <a:pPr>
              <a:lnSpc>
                <a:spcPct val="100000"/>
              </a:lnSpc>
            </a:pPr>
            <a:r>
              <a:rPr lang="ru-RU" dirty="0"/>
              <a:t>Для сегментации можно использовать любую модель, разработанную самостоятельно или реализованную в библиотеке, например, </a:t>
            </a:r>
            <a:r>
              <a:rPr lang="en-US" dirty="0"/>
              <a:t>pytorch</a:t>
            </a:r>
            <a:r>
              <a:rPr lang="ru-RU" dirty="0"/>
              <a:t> (</a:t>
            </a:r>
            <a:r>
              <a:rPr lang="en-US" dirty="0"/>
              <a:t>DeepLabV</a:t>
            </a:r>
            <a:r>
              <a:rPr lang="ru-RU" dirty="0"/>
              <a:t>3) или </a:t>
            </a:r>
            <a:r>
              <a:rPr lang="en-US" dirty="0"/>
              <a:t>scikit</a:t>
            </a:r>
            <a:r>
              <a:rPr lang="ru-RU" dirty="0"/>
              <a:t>-</a:t>
            </a:r>
            <a:r>
              <a:rPr lang="en-US" dirty="0"/>
              <a:t>learn</a:t>
            </a:r>
            <a:r>
              <a:rPr lang="ru-RU" dirty="0"/>
              <a:t> (</a:t>
            </a:r>
            <a:r>
              <a:rPr lang="en-US" dirty="0"/>
              <a:t>Random Forest</a:t>
            </a:r>
            <a:r>
              <a:rPr lang="ru-RU" dirty="0"/>
              <a:t>) языка </a:t>
            </a:r>
            <a:r>
              <a:rPr lang="en-US" dirty="0"/>
              <a:t>Python</a:t>
            </a:r>
            <a:r>
              <a:rPr lang="ru-RU" dirty="0"/>
              <a:t>. </a:t>
            </a:r>
          </a:p>
          <a:p>
            <a:pPr>
              <a:lnSpc>
                <a:spcPct val="100000"/>
              </a:lnSpc>
            </a:pPr>
            <a:r>
              <a:rPr lang="ru-RU" dirty="0"/>
              <a:t>Построенная модель должна сегментировать объекты горнопромышленного комплекса, представленные в открытой и закрытой части тестовой выборки.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Предварительное тестирование будет проводиться на открытом наборе данных по метрике </a:t>
            </a:r>
            <a:r>
              <a:rPr lang="en-US" dirty="0"/>
              <a:t>Intersection over Union</a:t>
            </a:r>
            <a:r>
              <a:rPr lang="ru-RU" dirty="0"/>
              <a:t> (</a:t>
            </a:r>
            <a:r>
              <a:rPr lang="en-US" dirty="0"/>
              <a:t>IoU</a:t>
            </a:r>
            <a:r>
              <a:rPr lang="ru-RU" dirty="0"/>
              <a:t>) для каждого класса, а также по общей метрике </a:t>
            </a:r>
            <a:r>
              <a:rPr lang="en-US" dirty="0"/>
              <a:t>mean IoU</a:t>
            </a:r>
            <a:r>
              <a:rPr lang="ru-RU" dirty="0"/>
              <a:t> (</a:t>
            </a:r>
            <a:r>
              <a:rPr lang="en-US" dirty="0"/>
              <a:t>mIoU</a:t>
            </a:r>
            <a:r>
              <a:rPr lang="ru-RU" dirty="0"/>
              <a:t>). </a:t>
            </a:r>
            <a:r>
              <a:rPr lang="ru-RU" b="1" dirty="0"/>
              <a:t>При расчете метрики класс фона исключается.</a:t>
            </a:r>
          </a:p>
        </p:txBody>
      </p:sp>
    </p:spTree>
    <p:extLst>
      <p:ext uri="{BB962C8B-B14F-4D97-AF65-F5344CB8AC3E}">
        <p14:creationId xmlns:p14="http://schemas.microsoft.com/office/powerpoint/2010/main" val="3718427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DE786-A1B5-02B7-6B71-9085F2D7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ru-RU" dirty="0"/>
              <a:t>Исходные данные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3DDC841-832E-0E31-2A80-7FC6CFFBD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3925"/>
            <a:ext cx="6080760" cy="412374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Обучающая выборка содержит:</a:t>
            </a:r>
          </a:p>
          <a:p>
            <a:pPr lvl="1">
              <a:spcAft>
                <a:spcPts val="1200"/>
              </a:spcAft>
            </a:pPr>
            <a:r>
              <a:rPr lang="ru-RU" dirty="0"/>
              <a:t>части спутниковых снимков размером 256</a:t>
            </a:r>
            <a:r>
              <a:rPr lang="en-US" dirty="0"/>
              <a:t>x</a:t>
            </a:r>
            <a:r>
              <a:rPr lang="ru-RU" dirty="0"/>
              <a:t>256 пикселей </a:t>
            </a:r>
          </a:p>
          <a:p>
            <a:pPr lvl="1">
              <a:spcAft>
                <a:spcPts val="1200"/>
              </a:spcAft>
            </a:pPr>
            <a:r>
              <a:rPr lang="ru-RU" dirty="0"/>
              <a:t>маски (изображения с метками классов) объектов, представленных в таблице.</a:t>
            </a:r>
          </a:p>
          <a:p>
            <a:pPr marL="0" indent="0">
              <a:buNone/>
            </a:pPr>
            <a:r>
              <a:rPr lang="ru-RU" dirty="0"/>
              <a:t>Каждый снимок состоит из 6 каналов: </a:t>
            </a:r>
            <a:r>
              <a:rPr lang="en-US" dirty="0"/>
              <a:t>BLUE</a:t>
            </a:r>
            <a:r>
              <a:rPr lang="ru-RU" dirty="0"/>
              <a:t>, </a:t>
            </a:r>
            <a:r>
              <a:rPr lang="en-US" dirty="0"/>
              <a:t>GREEN</a:t>
            </a:r>
            <a:r>
              <a:rPr lang="ru-RU" dirty="0"/>
              <a:t>, </a:t>
            </a:r>
            <a:r>
              <a:rPr lang="en-US" dirty="0"/>
              <a:t>RED</a:t>
            </a:r>
            <a:r>
              <a:rPr lang="ru-RU" dirty="0"/>
              <a:t>, </a:t>
            </a:r>
            <a:r>
              <a:rPr lang="en-US" dirty="0"/>
              <a:t>NIR</a:t>
            </a:r>
            <a:r>
              <a:rPr lang="ru-RU" dirty="0"/>
              <a:t>, </a:t>
            </a:r>
            <a:r>
              <a:rPr lang="en-US" dirty="0"/>
              <a:t>SWIR</a:t>
            </a:r>
            <a:r>
              <a:rPr lang="ru-RU" dirty="0"/>
              <a:t>1, </a:t>
            </a:r>
            <a:r>
              <a:rPr lang="en-US" dirty="0"/>
              <a:t>SWIR</a:t>
            </a:r>
            <a:r>
              <a:rPr lang="ru-RU" dirty="0"/>
              <a:t>2. </a:t>
            </a:r>
          </a:p>
          <a:p>
            <a:endParaRPr lang="ru-RU" dirty="0"/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202D6C71-B33D-2C77-F23C-4FE15DBA2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12748"/>
              </p:ext>
            </p:extLst>
          </p:nvPr>
        </p:nvGraphicFramePr>
        <p:xfrm>
          <a:off x="6981738" y="2193925"/>
          <a:ext cx="4524462" cy="21445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6890">
                  <a:extLst>
                    <a:ext uri="{9D8B030D-6E8A-4147-A177-3AD203B41FA5}">
                      <a16:colId xmlns:a16="http://schemas.microsoft.com/office/drawing/2014/main" val="1776906065"/>
                    </a:ext>
                  </a:extLst>
                </a:gridCol>
                <a:gridCol w="3017572">
                  <a:extLst>
                    <a:ext uri="{9D8B030D-6E8A-4147-A177-3AD203B41FA5}">
                      <a16:colId xmlns:a16="http://schemas.microsoft.com/office/drawing/2014/main" val="2560188188"/>
                    </a:ext>
                  </a:extLst>
                </a:gridCol>
              </a:tblGrid>
              <a:tr h="6197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dirty="0">
                          <a:effectLst/>
                        </a:rPr>
                        <a:t>Номер класса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dirty="0">
                          <a:effectLst/>
                        </a:rPr>
                        <a:t>Название объекта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5428870"/>
                  </a:ext>
                </a:extLst>
              </a:tr>
              <a:tr h="301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Фон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1388457"/>
                  </a:ext>
                </a:extLst>
              </a:tr>
              <a:tr h="301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Отвалы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0195981"/>
                  </a:ext>
                </a:extLst>
              </a:tr>
              <a:tr h="301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Хвостохранилища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003137"/>
                  </a:ext>
                </a:extLst>
              </a:tr>
              <a:tr h="6197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Открытые горные выработки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6156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749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232D7-018A-ECF9-A15D-6CF59B91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ru-RU" dirty="0"/>
              <a:t>Пример исходных данных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E40DEA8-157F-9BF4-C82B-C48ED9437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407" y="2362426"/>
            <a:ext cx="6331186" cy="31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3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EF01156-A002-5EAE-9C1D-0D1AA715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ru-RU" dirty="0"/>
              <a:t>Дистанционное зондирование Земли (ДЗЗ)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644AD82-016E-87BB-80AB-66425F0CC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932" y="2193925"/>
            <a:ext cx="7332955" cy="402431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/>
              <a:t>Это процесс получения информации о поверхности Земли, атмосфере и океанах без физического контакта, обычно с помощью спутников, беспилотных летательных аппаратов (БПЛА), самолётов и других платформ. ДЗЗ основывается на измерении отражённого или излучаемого электромагнитного излучения. ДЗЗ применяется для мониторинга окружающей среды, например, вырубки лесов, исследования ледников, в метеорологии, сельском хозяйстве и т.д.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FC66A94-47B8-14BC-33B5-ABE1A9F5EA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576" t="63689" r="1716" b="3042"/>
          <a:stretch/>
        </p:blipFill>
        <p:spPr>
          <a:xfrm>
            <a:off x="8256232" y="3065300"/>
            <a:ext cx="3630967" cy="22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C2E4535-23F9-56BB-B24D-6A8B2FCF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применения ДЗЗ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14040F-0BE2-6A5E-179D-1D171FE65A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D134124-86FE-42B0-255E-D2D720BCA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3926" y="2194559"/>
            <a:ext cx="5022273" cy="40241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/>
              <a:t>Удаленность некоторых месторождений и отсутствие транспортной инфраструктуры определяет необходимость использования ДЗЗ для проведения горно-экологического мониторинга.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D44A371F-3BBE-ADB8-78FB-36715262D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15025" r="3552" b="10388"/>
          <a:stretch/>
        </p:blipFill>
        <p:spPr bwMode="auto">
          <a:xfrm>
            <a:off x="526570" y="2344189"/>
            <a:ext cx="5493230" cy="29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4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C851035-CAC4-A59F-285C-310C899C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Спутники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AA114D-5E56-0870-B38E-DCFA2472C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061" y="2057401"/>
            <a:ext cx="5103839" cy="416083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ru-RU" dirty="0"/>
              <a:t>На данный момент существует множество спутниковых миссий, ведущих съёмку поверхности Земли и охватывающих различные территории. Некоторые направлены на получение данных для научных исследований, другие для обеспечения связи, навигации и наблюдении за поверхностью и атмосферой Земли. Распространенными источниками спутниковых снимков являются миссий </a:t>
            </a:r>
            <a:r>
              <a:rPr lang="en-US" dirty="0"/>
              <a:t>Landsat </a:t>
            </a:r>
            <a:r>
              <a:rPr lang="ru-RU" dirty="0"/>
              <a:t>и </a:t>
            </a:r>
            <a:r>
              <a:rPr lang="en-US" dirty="0"/>
              <a:t>Sentinel</a:t>
            </a:r>
            <a:r>
              <a:rPr lang="ru-RU" dirty="0"/>
              <a:t>. Они находятся в свободном доступе.</a:t>
            </a:r>
          </a:p>
          <a:p>
            <a:endParaRPr lang="ru-RU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5D6C57ED-61B8-62C9-0043-54296121D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99" y="931026"/>
            <a:ext cx="6311132" cy="564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05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C7335E-2431-71B2-68F7-E285C25F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385"/>
          <a:stretch/>
        </p:blipFill>
        <p:spPr>
          <a:xfrm>
            <a:off x="9077587" y="4276725"/>
            <a:ext cx="3142244" cy="25812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E3680-7231-C9E1-6DDD-9DE411F3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82" y="298409"/>
            <a:ext cx="8610600" cy="1295400"/>
          </a:xfrm>
        </p:spPr>
        <p:txBody>
          <a:bodyPr/>
          <a:lstStyle/>
          <a:p>
            <a:r>
              <a:rPr lang="ru-RU" dirty="0"/>
              <a:t>ДЗЗ по типу зондирования 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5A71852-B493-744A-5816-BD979ACC3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691" y="1386156"/>
            <a:ext cx="5079991" cy="823912"/>
          </a:xfrm>
        </p:spPr>
        <p:txBody>
          <a:bodyPr/>
          <a:lstStyle/>
          <a:p>
            <a:r>
              <a:rPr lang="ru-RU" dirty="0"/>
              <a:t>Активное ДЗЗ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97A22ED-AF6C-690C-3E94-5B60FE2D6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278" y="2362735"/>
            <a:ext cx="3507105" cy="339235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Космический аппарат или другая платформа излучает собственные сигналы с помощью радаров или лидаров и измеряет их отражение от поверхности Земли или атмосферных объектов. 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Активное ДЗЗ может работать при любых погодных условиях и в ночное время. 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A8F95F7-0CBC-12AB-CA56-643A81D19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6982" y="1377127"/>
            <a:ext cx="5105400" cy="823912"/>
          </a:xfrm>
        </p:spPr>
        <p:txBody>
          <a:bodyPr/>
          <a:lstStyle/>
          <a:p>
            <a:r>
              <a:rPr lang="ru-RU" dirty="0"/>
              <a:t>Пассивное ДЗЗ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048A5FF2-C749-4296-6446-07DC2B462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48382" y="2362736"/>
            <a:ext cx="4487067" cy="339235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/>
              <a:t>Фиксируется естественное солнечное излучение в отраженном видимом, ближнем и среднем инфракрасных диапазонах или теплового излучения Земли в термальном инфракрасном диапазоне.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A72E95-59AE-B8E0-EE6E-10EC1D8F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9" b="97048" l="58750" r="97969">
                        <a14:foregroundMark x1="92344" y1="12546" x2="92344" y2="12546"/>
                        <a14:foregroundMark x1="90781" y1="5535" x2="90781" y2="5535"/>
                        <a14:foregroundMark x1="97031" y1="8856" x2="95781" y2="7380"/>
                        <a14:foregroundMark x1="91563" y1="20664" x2="91563" y2="20664"/>
                        <a14:foregroundMark x1="91094" y1="21033" x2="91094" y2="21033"/>
                        <a14:foregroundMark x1="91875" y1="22140" x2="91875" y2="22140"/>
                        <a14:foregroundMark x1="96563" y1="22878" x2="96563" y2="22878"/>
                        <a14:foregroundMark x1="97969" y1="23985" x2="97969" y2="23985"/>
                        <a14:foregroundMark x1="67031" y1="92620" x2="67031" y2="92620"/>
                        <a14:foregroundMark x1="70156" y1="97048" x2="70156" y2="97048"/>
                      </a14:backgroundRemoval>
                    </a14:imgEffect>
                  </a14:imgLayer>
                </a14:imgProps>
              </a:ext>
            </a:extLst>
          </a:blip>
          <a:srcRect l="54375"/>
          <a:stretch/>
        </p:blipFill>
        <p:spPr>
          <a:xfrm flipH="1">
            <a:off x="3353822" y="1102907"/>
            <a:ext cx="27813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4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E3680-7231-C9E1-6DDD-9DE411F3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97165"/>
            <a:ext cx="8610600" cy="1295400"/>
          </a:xfrm>
        </p:spPr>
        <p:txBody>
          <a:bodyPr/>
          <a:lstStyle/>
          <a:p>
            <a:r>
              <a:rPr lang="ru-RU" dirty="0"/>
              <a:t>Применение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5A71852-B493-744A-5816-BD979ACC3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942" y="1515442"/>
            <a:ext cx="5080000" cy="823913"/>
          </a:xfrm>
        </p:spPr>
        <p:txBody>
          <a:bodyPr/>
          <a:lstStyle/>
          <a:p>
            <a:r>
              <a:rPr lang="ru-RU" dirty="0"/>
              <a:t>Активное ДЗЗ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97A22ED-AF6C-690C-3E94-5B60FE2D6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026" y="2467992"/>
            <a:ext cx="5009193" cy="389284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в задачах, требующих высокой точности измерений рельефа, (например, цифровые модели поверхности); </a:t>
            </a:r>
          </a:p>
          <a:p>
            <a:pPr>
              <a:lnSpc>
                <a:spcPct val="120000"/>
              </a:lnSpc>
            </a:pPr>
            <a:r>
              <a:rPr lang="ru-RU" dirty="0"/>
              <a:t>в условиях недостаточной освещённости или облачности; </a:t>
            </a:r>
          </a:p>
          <a:p>
            <a:pPr>
              <a:lnSpc>
                <a:spcPct val="120000"/>
              </a:lnSpc>
            </a:pPr>
            <a:r>
              <a:rPr lang="ru-RU" dirty="0"/>
              <a:t>в задачах мониторинга инфраструктуры;</a:t>
            </a:r>
          </a:p>
          <a:p>
            <a:pPr>
              <a:lnSpc>
                <a:spcPct val="120000"/>
              </a:lnSpc>
            </a:pPr>
            <a:r>
              <a:rPr lang="ru-RU" dirty="0"/>
              <a:t>В измерении толщины снежного и ледяного покрова;</a:t>
            </a:r>
          </a:p>
          <a:p>
            <a:pPr>
              <a:lnSpc>
                <a:spcPct val="120000"/>
              </a:lnSpc>
            </a:pPr>
            <a:r>
              <a:rPr lang="ru-RU" dirty="0"/>
              <a:t>в изучении деформаций земной поверхности.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A8F95F7-0CBC-12AB-CA56-643A81D19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515442"/>
            <a:ext cx="5105400" cy="823913"/>
          </a:xfrm>
        </p:spPr>
        <p:txBody>
          <a:bodyPr/>
          <a:lstStyle/>
          <a:p>
            <a:r>
              <a:rPr lang="ru-RU" dirty="0"/>
              <a:t>Пассивное ДЗЗ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048A5FF2-C749-4296-6446-07DC2B462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49974" y="2596849"/>
            <a:ext cx="5334000" cy="3086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в задачах мониторинга растительности;</a:t>
            </a:r>
          </a:p>
          <a:p>
            <a:pPr>
              <a:lnSpc>
                <a:spcPct val="120000"/>
              </a:lnSpc>
            </a:pPr>
            <a:r>
              <a:rPr lang="ru-RU" dirty="0"/>
              <a:t>в оценке состояния сельскохозяйственных угодий;</a:t>
            </a:r>
          </a:p>
          <a:p>
            <a:pPr>
              <a:lnSpc>
                <a:spcPct val="120000"/>
              </a:lnSpc>
            </a:pPr>
            <a:r>
              <a:rPr lang="ru-RU" dirty="0"/>
              <a:t>в климатических исследованиях;</a:t>
            </a:r>
          </a:p>
          <a:p>
            <a:pPr>
              <a:lnSpc>
                <a:spcPct val="120000"/>
              </a:lnSpc>
            </a:pPr>
            <a:r>
              <a:rPr lang="ru-RU" dirty="0"/>
              <a:t>при  картографировании земельных ресурсов; </a:t>
            </a:r>
          </a:p>
          <a:p>
            <a:pPr>
              <a:lnSpc>
                <a:spcPct val="120000"/>
              </a:lnSpc>
            </a:pPr>
            <a:r>
              <a:rPr lang="ru-RU" dirty="0"/>
              <a:t>при мониторинге качества воды и почвы.</a:t>
            </a:r>
          </a:p>
        </p:txBody>
      </p:sp>
    </p:spTree>
    <p:extLst>
      <p:ext uri="{BB962C8B-B14F-4D97-AF65-F5344CB8AC3E}">
        <p14:creationId xmlns:p14="http://schemas.microsoft.com/office/powerpoint/2010/main" val="93853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038093B-A697-D79D-9AC3-2F90DD53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характеристики данных ДЗЗ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58B58F-03B4-CEC7-1783-285616767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99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C7FF721-4C18-3B16-9813-25518974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ru-RU" dirty="0"/>
              <a:t>Основные характеристики данных ДЗЗ</a:t>
            </a:r>
          </a:p>
        </p:txBody>
      </p:sp>
      <p:sp>
        <p:nvSpPr>
          <p:cNvPr id="22" name="Объект 21">
            <a:extLst>
              <a:ext uri="{FF2B5EF4-FFF2-40B4-BE49-F238E27FC236}">
                <a16:creationId xmlns:a16="http://schemas.microsoft.com/office/drawing/2014/main" id="{DBE916A9-8703-1227-4C93-563E32ED4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ru-RU" dirty="0"/>
              <a:t>пространственное разрешение</a:t>
            </a:r>
          </a:p>
          <a:p>
            <a:pPr>
              <a:lnSpc>
                <a:spcPct val="200000"/>
              </a:lnSpc>
            </a:pPr>
            <a:r>
              <a:rPr lang="ru-RU" dirty="0"/>
              <a:t>спектральное разрешение</a:t>
            </a:r>
          </a:p>
          <a:p>
            <a:pPr>
              <a:lnSpc>
                <a:spcPct val="200000"/>
              </a:lnSpc>
            </a:pPr>
            <a:r>
              <a:rPr lang="ru-RU" dirty="0"/>
              <a:t>временное разрешение</a:t>
            </a:r>
          </a:p>
          <a:p>
            <a:pPr>
              <a:lnSpc>
                <a:spcPct val="200000"/>
              </a:lnSpc>
            </a:pPr>
            <a:r>
              <a:rPr lang="ru-RU" dirty="0"/>
              <a:t>радиометрическое разрешение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759086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204</TotalTime>
  <Words>990</Words>
  <Application>Microsoft Office PowerPoint</Application>
  <PresentationFormat>Широкоэкранный</PresentationFormat>
  <Paragraphs>143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Century Gothic</vt:lpstr>
      <vt:lpstr>След самолета</vt:lpstr>
      <vt:lpstr>Science Data lab 2025</vt:lpstr>
      <vt:lpstr>Актуальность применения Дистанционного зондирования Земли</vt:lpstr>
      <vt:lpstr>Дистанционное зондирование Земли (ДЗЗ) </vt:lpstr>
      <vt:lpstr>Актуальность применения ДЗЗ</vt:lpstr>
      <vt:lpstr>Спутники</vt:lpstr>
      <vt:lpstr>ДЗЗ по типу зондирования </vt:lpstr>
      <vt:lpstr>Применение</vt:lpstr>
      <vt:lpstr>Основные характеристики данных ДЗЗ</vt:lpstr>
      <vt:lpstr>Основные характеристики данных ДЗЗ</vt:lpstr>
      <vt:lpstr>Пространственное разрешение</vt:lpstr>
      <vt:lpstr>Пространственное разрешение</vt:lpstr>
      <vt:lpstr>Спектральное разрешение</vt:lpstr>
      <vt:lpstr>Спектральное разрешение</vt:lpstr>
      <vt:lpstr>Временное разрешение </vt:lpstr>
      <vt:lpstr>Радиометрическое разрешение</vt:lpstr>
      <vt:lpstr>Уровни обработки данных</vt:lpstr>
      <vt:lpstr>Уровни обработки данных</vt:lpstr>
      <vt:lpstr>Пример снимка Landsat  после радиометрической и атмосферной коррекции</vt:lpstr>
      <vt:lpstr>Актуальность применения машинного обучения в ДЗЗ</vt:lpstr>
      <vt:lpstr>Презентация PowerPoint</vt:lpstr>
      <vt:lpstr>Презентация PowerPoint</vt:lpstr>
      <vt:lpstr>Пример классификации</vt:lpstr>
      <vt:lpstr>Пример сегментации</vt:lpstr>
      <vt:lpstr>Пример задач сегментации в горной промышленности</vt:lpstr>
      <vt:lpstr>Задача хакатона</vt:lpstr>
      <vt:lpstr>Постановка задачи </vt:lpstr>
      <vt:lpstr>Исходные данные</vt:lpstr>
      <vt:lpstr>Пример исходных данных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</dc:creator>
  <cp:lastModifiedBy>Admin</cp:lastModifiedBy>
  <cp:revision>38</cp:revision>
  <dcterms:created xsi:type="dcterms:W3CDTF">2025-07-01T23:12:50Z</dcterms:created>
  <dcterms:modified xsi:type="dcterms:W3CDTF">2025-07-02T05:38:51Z</dcterms:modified>
</cp:coreProperties>
</file>